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56" r:id="rId3"/>
    <p:sldId id="257" r:id="rId4"/>
    <p:sldId id="259" r:id="rId5"/>
    <p:sldId id="292" r:id="rId6"/>
    <p:sldId id="261" r:id="rId7"/>
    <p:sldId id="293" r:id="rId8"/>
    <p:sldId id="294" r:id="rId9"/>
    <p:sldId id="291" r:id="rId10"/>
    <p:sldId id="262" r:id="rId11"/>
    <p:sldId id="28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ing, Lars" initials="JL" lastIdx="1" clrIdx="0">
    <p:extLst>
      <p:ext uri="{19B8F6BF-5375-455C-9EA6-DF929625EA0E}">
        <p15:presenceInfo xmlns:p15="http://schemas.microsoft.com/office/powerpoint/2012/main" userId="S-1-5-21-2929260712-720396524-3344548481-582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86496" autoAdjust="0"/>
  </p:normalViewPr>
  <p:slideViewPr>
    <p:cSldViewPr snapToGrid="0">
      <p:cViewPr varScale="1">
        <p:scale>
          <a:sx n="63" d="100"/>
          <a:sy n="63" d="100"/>
        </p:scale>
        <p:origin x="954" y="72"/>
      </p:cViewPr>
      <p:guideLst/>
    </p:cSldViewPr>
  </p:slideViewPr>
  <p:outlineViewPr>
    <p:cViewPr>
      <p:scale>
        <a:sx n="33" d="100"/>
        <a:sy n="33" d="100"/>
      </p:scale>
      <p:origin x="0" y="-399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784EE-80EB-4C0F-9F85-AF2370F155A5}" type="datetimeFigureOut">
              <a:rPr lang="en-GB" smtClean="0"/>
              <a:t>28/05/2020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CEC7F-8BD3-4EC1-AD61-30D856EC46DB}" type="slidenum">
              <a:rPr lang="en-GB" smtClean="0"/>
              <a:t>‹#›</a:t>
            </a:fld>
            <a:endParaRPr lang="en-GB" dirty="0"/>
          </a:p>
        </p:txBody>
      </p:sp>
    </p:spTree>
    <p:extLst>
      <p:ext uri="{BB962C8B-B14F-4D97-AF65-F5344CB8AC3E}">
        <p14:creationId xmlns:p14="http://schemas.microsoft.com/office/powerpoint/2010/main" val="69893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CCEC7F-8BD3-4EC1-AD61-30D856EC46DB}" type="slidenum">
              <a:rPr lang="en-GB" smtClean="0"/>
              <a:t>10</a:t>
            </a:fld>
            <a:endParaRPr lang="en-GB" dirty="0"/>
          </a:p>
        </p:txBody>
      </p:sp>
    </p:spTree>
    <p:extLst>
      <p:ext uri="{BB962C8B-B14F-4D97-AF65-F5344CB8AC3E}">
        <p14:creationId xmlns:p14="http://schemas.microsoft.com/office/powerpoint/2010/main" val="199334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11</a:t>
            </a:fld>
            <a:endParaRPr lang="en-GB"/>
          </a:p>
        </p:txBody>
      </p:sp>
    </p:spTree>
    <p:extLst>
      <p:ext uri="{BB962C8B-B14F-4D97-AF65-F5344CB8AC3E}">
        <p14:creationId xmlns:p14="http://schemas.microsoft.com/office/powerpoint/2010/main" val="1330256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3099174"/>
            <a:ext cx="12192000" cy="2926334"/>
          </a:xfrm>
          <a:prstGeom prst="rect">
            <a:avLst/>
          </a:prstGeom>
        </p:spPr>
      </p:pic>
      <p:pic>
        <p:nvPicPr>
          <p:cNvPr id="5" name="Picture 4"/>
          <p:cNvPicPr>
            <a:picLocks noChangeAspect="1"/>
          </p:cNvPicPr>
          <p:nvPr userDrawn="1"/>
        </p:nvPicPr>
        <p:blipFill>
          <a:blip r:embed="rId3"/>
          <a:stretch>
            <a:fillRect/>
          </a:stretch>
        </p:blipFill>
        <p:spPr>
          <a:xfrm>
            <a:off x="-529" y="841023"/>
            <a:ext cx="12193057" cy="2258151"/>
          </a:xfrm>
          <a:prstGeom prst="rect">
            <a:avLst/>
          </a:prstGeom>
        </p:spPr>
      </p:pic>
      <p:sp>
        <p:nvSpPr>
          <p:cNvPr id="2" name="Title 1"/>
          <p:cNvSpPr>
            <a:spLocks noGrp="1"/>
          </p:cNvSpPr>
          <p:nvPr>
            <p:ph type="ctrTitle"/>
          </p:nvPr>
        </p:nvSpPr>
        <p:spPr>
          <a:xfrm>
            <a:off x="772732" y="1122363"/>
            <a:ext cx="10728102" cy="1814020"/>
          </a:xfrm>
        </p:spPr>
        <p:txBody>
          <a:bodyPr anchor="b"/>
          <a:lstStyle>
            <a:lvl1pPr algn="ctr">
              <a:defRPr sz="60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6246254" y="4597758"/>
            <a:ext cx="5254580" cy="1175195"/>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94200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92079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530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8242" y="991672"/>
            <a:ext cx="10675513" cy="1056957"/>
          </a:xfrm>
        </p:spPr>
        <p:txBody>
          <a:bodyPr/>
          <a:lstStyle/>
          <a:p>
            <a:r>
              <a:rPr lang="en-US" dirty="0"/>
              <a:t>Click to edit Master title style</a:t>
            </a:r>
            <a:endParaRPr lang="en-GB" dirty="0"/>
          </a:p>
        </p:txBody>
      </p:sp>
      <p:sp>
        <p:nvSpPr>
          <p:cNvPr id="3" name="Content Placeholder 2"/>
          <p:cNvSpPr>
            <a:spLocks noGrp="1"/>
          </p:cNvSpPr>
          <p:nvPr>
            <p:ph idx="1"/>
          </p:nvPr>
        </p:nvSpPr>
        <p:spPr>
          <a:xfrm>
            <a:off x="758242" y="2163650"/>
            <a:ext cx="10675512" cy="37091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361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043190"/>
            <a:ext cx="10515600" cy="3258354"/>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0" y="4391697"/>
            <a:ext cx="10515600" cy="148106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950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0728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4"/>
            <a:ext cx="5181600" cy="40728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924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53037"/>
            <a:ext cx="10515600" cy="737651"/>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3805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3805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495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1442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64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5518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9411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4651"/>
            <a:ext cx="10515600" cy="82627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06971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B39D0-8828-4F49-93FE-3BB0317B4788}" type="datetimeFigureOut">
              <a:rPr lang="en-GB" smtClean="0"/>
              <a:t>28/05/2020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739B6-50E9-4E9C-9EB1-81BED6FB1C4D}" type="slidenum">
              <a:rPr lang="en-GB" smtClean="0"/>
              <a:t>‹#›</a:t>
            </a:fld>
            <a:endParaRPr lang="en-GB" dirty="0"/>
          </a:p>
        </p:txBody>
      </p:sp>
      <p:pic>
        <p:nvPicPr>
          <p:cNvPr id="7" name="Picture 6"/>
          <p:cNvPicPr>
            <a:picLocks noChangeAspect="1"/>
          </p:cNvPicPr>
          <p:nvPr userDrawn="1"/>
        </p:nvPicPr>
        <p:blipFill>
          <a:blip r:embed="rId13"/>
          <a:stretch>
            <a:fillRect/>
          </a:stretch>
        </p:blipFill>
        <p:spPr>
          <a:xfrm>
            <a:off x="0" y="-7144"/>
            <a:ext cx="12193057" cy="920576"/>
          </a:xfrm>
          <a:prstGeom prst="rect">
            <a:avLst/>
          </a:prstGeom>
        </p:spPr>
      </p:pic>
      <p:pic>
        <p:nvPicPr>
          <p:cNvPr id="8" name="Picture 7"/>
          <p:cNvPicPr>
            <a:picLocks noChangeAspect="1"/>
          </p:cNvPicPr>
          <p:nvPr userDrawn="1"/>
        </p:nvPicPr>
        <p:blipFill>
          <a:blip r:embed="rId14"/>
          <a:stretch>
            <a:fillRect/>
          </a:stretch>
        </p:blipFill>
        <p:spPr>
          <a:xfrm>
            <a:off x="1893781" y="12144"/>
            <a:ext cx="2587963" cy="724304"/>
          </a:xfrm>
          <a:prstGeom prst="rect">
            <a:avLst/>
          </a:prstGeom>
        </p:spPr>
      </p:pic>
      <p:pic>
        <p:nvPicPr>
          <p:cNvPr id="9" name="Picture 8"/>
          <p:cNvPicPr>
            <a:picLocks noChangeAspect="1"/>
          </p:cNvPicPr>
          <p:nvPr userDrawn="1"/>
        </p:nvPicPr>
        <p:blipFill>
          <a:blip r:embed="rId15"/>
          <a:stretch>
            <a:fillRect/>
          </a:stretch>
        </p:blipFill>
        <p:spPr>
          <a:xfrm>
            <a:off x="10298219" y="285489"/>
            <a:ext cx="1621677" cy="335309"/>
          </a:xfrm>
          <a:prstGeom prst="rect">
            <a:avLst/>
          </a:prstGeom>
        </p:spPr>
      </p:pic>
      <p:pic>
        <p:nvPicPr>
          <p:cNvPr id="11" name="Picture 10"/>
          <p:cNvPicPr>
            <a:picLocks noChangeAspect="1"/>
          </p:cNvPicPr>
          <p:nvPr userDrawn="1"/>
        </p:nvPicPr>
        <p:blipFill>
          <a:blip r:embed="rId16"/>
          <a:stretch>
            <a:fillRect/>
          </a:stretch>
        </p:blipFill>
        <p:spPr>
          <a:xfrm>
            <a:off x="0" y="5939936"/>
            <a:ext cx="12193057" cy="920576"/>
          </a:xfrm>
          <a:prstGeom prst="rect">
            <a:avLst/>
          </a:prstGeom>
        </p:spPr>
      </p:pic>
      <p:pic>
        <p:nvPicPr>
          <p:cNvPr id="10" name="Picture 9"/>
          <p:cNvPicPr>
            <a:picLocks noChangeAspect="1"/>
          </p:cNvPicPr>
          <p:nvPr userDrawn="1"/>
        </p:nvPicPr>
        <p:blipFill>
          <a:blip r:embed="rId17"/>
          <a:stretch>
            <a:fillRect/>
          </a:stretch>
        </p:blipFill>
        <p:spPr>
          <a:xfrm>
            <a:off x="2712426" y="6106392"/>
            <a:ext cx="6767147" cy="499915"/>
          </a:xfrm>
          <a:prstGeom prst="rect">
            <a:avLst/>
          </a:prstGeom>
        </p:spPr>
      </p:pic>
      <p:pic>
        <p:nvPicPr>
          <p:cNvPr id="15" name="Picture 14">
            <a:extLst>
              <a:ext uri="{FF2B5EF4-FFF2-40B4-BE49-F238E27FC236}">
                <a16:creationId xmlns:a16="http://schemas.microsoft.com/office/drawing/2014/main" id="{B100E938-AD90-48D8-8DCD-425FD7958AA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68665" y="131724"/>
            <a:ext cx="1556451" cy="522177"/>
          </a:xfrm>
          <a:prstGeom prst="rect">
            <a:avLst/>
          </a:prstGeom>
        </p:spPr>
      </p:pic>
    </p:spTree>
    <p:extLst>
      <p:ext uri="{BB962C8B-B14F-4D97-AF65-F5344CB8AC3E}">
        <p14:creationId xmlns:p14="http://schemas.microsoft.com/office/powerpoint/2010/main" val="2924035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www.marine-i.co.u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085047"/>
            <a:ext cx="11746523" cy="2806504"/>
          </a:xfrm>
        </p:spPr>
        <p:txBody>
          <a:bodyPr>
            <a:normAutofit fontScale="90000"/>
          </a:bodyPr>
          <a:lstStyle/>
          <a:p>
            <a:pPr>
              <a:lnSpc>
                <a:spcPct val="100000"/>
              </a:lnSpc>
            </a:pPr>
            <a:r>
              <a:rPr lang="en-GB" sz="9600" b="1" dirty="0"/>
              <a:t>MARINE</a:t>
            </a:r>
            <a:r>
              <a:rPr lang="en-GB" sz="9600" b="1" dirty="0">
                <a:solidFill>
                  <a:srgbClr val="0070C0"/>
                </a:solidFill>
              </a:rPr>
              <a:t>i</a:t>
            </a:r>
            <a:br>
              <a:rPr lang="en-GB" sz="9600" b="1" dirty="0">
                <a:solidFill>
                  <a:srgbClr val="0070C0"/>
                </a:solidFill>
              </a:rPr>
            </a:br>
            <a:r>
              <a:rPr lang="en-GB" b="1" dirty="0"/>
              <a:t/>
            </a:r>
            <a:br>
              <a:rPr lang="en-GB" b="1" dirty="0"/>
            </a:br>
            <a:endParaRPr lang="en-GB" sz="4400" dirty="0">
              <a:solidFill>
                <a:schemeClr val="bg1"/>
              </a:solidFill>
            </a:endParaRPr>
          </a:p>
        </p:txBody>
      </p:sp>
      <p:sp>
        <p:nvSpPr>
          <p:cNvPr id="5" name="Subtitle 4"/>
          <p:cNvSpPr>
            <a:spLocks noGrp="1"/>
          </p:cNvSpPr>
          <p:nvPr>
            <p:ph type="subTitle" idx="1"/>
          </p:nvPr>
        </p:nvSpPr>
        <p:spPr/>
        <p:txBody>
          <a:bodyPr>
            <a:normAutofit lnSpcReduction="10000"/>
          </a:bodyPr>
          <a:lstStyle/>
          <a:p>
            <a:pPr>
              <a:lnSpc>
                <a:spcPct val="100000"/>
              </a:lnSpc>
            </a:pPr>
            <a:r>
              <a:rPr lang="en-GB" b="1" dirty="0"/>
              <a:t>Prof. Lars </a:t>
            </a:r>
            <a:r>
              <a:rPr lang="en-GB" b="1" dirty="0" err="1"/>
              <a:t>Johanning</a:t>
            </a:r>
            <a:r>
              <a:rPr lang="en-GB" b="1" dirty="0"/>
              <a:t>  </a:t>
            </a:r>
            <a:endParaRPr lang="en-GB" b="1" dirty="0">
              <a:solidFill>
                <a:schemeClr val="bg1"/>
              </a:solidFill>
            </a:endParaRPr>
          </a:p>
          <a:p>
            <a:pPr>
              <a:lnSpc>
                <a:spcPct val="100000"/>
              </a:lnSpc>
            </a:pPr>
            <a:r>
              <a:rPr lang="en-GB" sz="1700" dirty="0"/>
              <a:t>University of Exeter </a:t>
            </a:r>
            <a:r>
              <a:rPr lang="en-GB" sz="1700" dirty="0">
                <a:solidFill>
                  <a:schemeClr val="bg1"/>
                </a:solidFill>
              </a:rPr>
              <a:t>  </a:t>
            </a:r>
          </a:p>
          <a:p>
            <a:pPr>
              <a:lnSpc>
                <a:spcPct val="100000"/>
              </a:lnSpc>
            </a:pPr>
            <a:r>
              <a:rPr lang="en-GB" sz="1700" dirty="0">
                <a:solidFill>
                  <a:schemeClr val="bg1"/>
                </a:solidFill>
              </a:rPr>
              <a:t>Marine-</a:t>
            </a:r>
            <a:r>
              <a:rPr lang="en-GB" sz="1700" dirty="0" err="1">
                <a:solidFill>
                  <a:schemeClr val="bg1"/>
                </a:solidFill>
              </a:rPr>
              <a:t>i</a:t>
            </a:r>
            <a:r>
              <a:rPr lang="en-GB" sz="1700" dirty="0">
                <a:solidFill>
                  <a:schemeClr val="bg1"/>
                </a:solidFill>
              </a:rPr>
              <a:t> Lead Partner </a:t>
            </a:r>
          </a:p>
        </p:txBody>
      </p:sp>
    </p:spTree>
    <p:extLst>
      <p:ext uri="{BB962C8B-B14F-4D97-AF65-F5344CB8AC3E}">
        <p14:creationId xmlns:p14="http://schemas.microsoft.com/office/powerpoint/2010/main" val="212221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2B0C8A-EA93-423E-8425-D05DB4EBA2B3}"/>
              </a:ext>
            </a:extLst>
          </p:cNvPr>
          <p:cNvSpPr>
            <a:spLocks noGrp="1"/>
          </p:cNvSpPr>
          <p:nvPr>
            <p:ph type="title"/>
          </p:nvPr>
        </p:nvSpPr>
        <p:spPr>
          <a:xfrm>
            <a:off x="440635" y="654310"/>
            <a:ext cx="10719352" cy="1325563"/>
          </a:xfrm>
        </p:spPr>
        <p:txBody>
          <a:bodyPr>
            <a:normAutofit/>
          </a:bodyPr>
          <a:lstStyle/>
          <a:p>
            <a:r>
              <a:rPr lang="en-GB" sz="3200" b="1" dirty="0"/>
              <a:t>We aim to continue our success with Marine-</a:t>
            </a:r>
            <a:r>
              <a:rPr lang="en-GB" sz="3200" b="1" dirty="0" err="1"/>
              <a:t>i</a:t>
            </a:r>
            <a:r>
              <a:rPr lang="en-GB" sz="3200" b="1" dirty="0"/>
              <a:t> </a:t>
            </a:r>
          </a:p>
        </p:txBody>
      </p:sp>
      <p:sp>
        <p:nvSpPr>
          <p:cNvPr id="5" name="TextBox 4">
            <a:extLst>
              <a:ext uri="{FF2B5EF4-FFF2-40B4-BE49-F238E27FC236}">
                <a16:creationId xmlns:a16="http://schemas.microsoft.com/office/drawing/2014/main" id="{597473E4-3BEC-4FEA-A037-1E6039F54D1A}"/>
              </a:ext>
            </a:extLst>
          </p:cNvPr>
          <p:cNvSpPr txBox="1"/>
          <p:nvPr/>
        </p:nvSpPr>
        <p:spPr>
          <a:xfrm>
            <a:off x="1032013" y="1979873"/>
            <a:ext cx="6052762" cy="3693319"/>
          </a:xfrm>
          <a:prstGeom prst="rect">
            <a:avLst/>
          </a:prstGeom>
          <a:noFill/>
        </p:spPr>
        <p:txBody>
          <a:bodyPr wrap="square" rtlCol="0">
            <a:spAutoFit/>
          </a:bodyPr>
          <a:lstStyle/>
          <a:p>
            <a:r>
              <a:rPr lang="en-GB" b="1" i="1" dirty="0"/>
              <a:t> “The whole experience of working with Marine-</a:t>
            </a:r>
            <a:r>
              <a:rPr lang="en-GB" b="1" i="1" dirty="0" err="1"/>
              <a:t>i</a:t>
            </a:r>
            <a:r>
              <a:rPr lang="en-GB" b="1" i="1" dirty="0"/>
              <a:t> has been extremely positive.  It is proving to be a valuable catalyst in helping us along our journey towards commercialisation.” </a:t>
            </a:r>
          </a:p>
          <a:p>
            <a:endParaRPr lang="en-GB" dirty="0"/>
          </a:p>
          <a:p>
            <a:r>
              <a:rPr lang="en-GB" dirty="0"/>
              <a:t> - Tom </a:t>
            </a:r>
            <a:r>
              <a:rPr lang="en-GB" dirty="0" err="1"/>
              <a:t>Birbeck</a:t>
            </a:r>
            <a:r>
              <a:rPr lang="en-GB" dirty="0"/>
              <a:t>, ARC Marine</a:t>
            </a:r>
          </a:p>
          <a:p>
            <a:endParaRPr lang="en-GB" dirty="0"/>
          </a:p>
          <a:p>
            <a:endParaRPr lang="en-GB" dirty="0"/>
          </a:p>
          <a:p>
            <a:r>
              <a:rPr lang="en-GB" b="1" i="1" dirty="0"/>
              <a:t> “The success that we have achieved with these trials at </a:t>
            </a:r>
            <a:r>
              <a:rPr lang="en-GB" b="1" i="1" dirty="0" err="1"/>
              <a:t>COASTLab</a:t>
            </a:r>
            <a:r>
              <a:rPr lang="en-GB" b="1" i="1" dirty="0"/>
              <a:t> and </a:t>
            </a:r>
            <a:r>
              <a:rPr lang="en-GB" b="1" i="1" dirty="0" err="1"/>
              <a:t>FaBTest</a:t>
            </a:r>
            <a:r>
              <a:rPr lang="en-GB" b="1" i="1" dirty="0"/>
              <a:t> has enabled us to take a significant step towards commercialisation of our new technologies.” </a:t>
            </a:r>
          </a:p>
          <a:p>
            <a:endParaRPr lang="en-GB" dirty="0"/>
          </a:p>
          <a:p>
            <a:r>
              <a:rPr lang="en-GB" dirty="0"/>
              <a:t>– Craig Whitlam, Marine Power Systems</a:t>
            </a:r>
          </a:p>
          <a:p>
            <a:endParaRPr lang="en-GB" dirty="0"/>
          </a:p>
        </p:txBody>
      </p:sp>
      <p:pic>
        <p:nvPicPr>
          <p:cNvPr id="7" name="Picture 6" descr="A small boat in a large body of water&#10;&#10;Description automatically generated">
            <a:extLst>
              <a:ext uri="{FF2B5EF4-FFF2-40B4-BE49-F238E27FC236}">
                <a16:creationId xmlns:a16="http://schemas.microsoft.com/office/drawing/2014/main" id="{883176A0-2FD9-4204-9C3A-5127388F66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609" b="-918"/>
          <a:stretch/>
        </p:blipFill>
        <p:spPr>
          <a:xfrm>
            <a:off x="7191735" y="3857502"/>
            <a:ext cx="3576576" cy="2043026"/>
          </a:xfrm>
          <a:prstGeom prst="rect">
            <a:avLst/>
          </a:prstGeom>
        </p:spPr>
      </p:pic>
      <p:pic>
        <p:nvPicPr>
          <p:cNvPr id="2" name="Picture 1"/>
          <p:cNvPicPr>
            <a:picLocks noChangeAspect="1"/>
          </p:cNvPicPr>
          <p:nvPr/>
        </p:nvPicPr>
        <p:blipFill>
          <a:blip r:embed="rId4"/>
          <a:stretch>
            <a:fillRect/>
          </a:stretch>
        </p:blipFill>
        <p:spPr>
          <a:xfrm>
            <a:off x="7191735" y="1624273"/>
            <a:ext cx="3576576" cy="2050260"/>
          </a:xfrm>
          <a:prstGeom prst="rect">
            <a:avLst/>
          </a:prstGeom>
        </p:spPr>
      </p:pic>
    </p:spTree>
    <p:extLst>
      <p:ext uri="{BB962C8B-B14F-4D97-AF65-F5344CB8AC3E}">
        <p14:creationId xmlns:p14="http://schemas.microsoft.com/office/powerpoint/2010/main" val="3366660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488" y="141637"/>
            <a:ext cx="10728102" cy="2017077"/>
          </a:xfrm>
        </p:spPr>
        <p:txBody>
          <a:bodyPr/>
          <a:lstStyle/>
          <a:p>
            <a:r>
              <a:rPr lang="en-GB" dirty="0">
                <a:latin typeface="Verdana" panose="020B0604030504040204" pitchFamily="34" charset="0"/>
                <a:ea typeface="Verdana" panose="020B0604030504040204" pitchFamily="34" charset="0"/>
                <a:cs typeface="Verdana" panose="020B0604030504040204" pitchFamily="34" charset="0"/>
              </a:rPr>
              <a:t>Thank You</a:t>
            </a:r>
          </a:p>
        </p:txBody>
      </p:sp>
      <p:sp>
        <p:nvSpPr>
          <p:cNvPr id="3" name="Subtitle 2"/>
          <p:cNvSpPr>
            <a:spLocks noGrp="1"/>
          </p:cNvSpPr>
          <p:nvPr>
            <p:ph type="subTitle" idx="1"/>
          </p:nvPr>
        </p:nvSpPr>
        <p:spPr>
          <a:xfrm>
            <a:off x="654302" y="2244927"/>
            <a:ext cx="10256520" cy="566581"/>
          </a:xfrm>
        </p:spPr>
        <p:txBody>
          <a:bodyPr>
            <a:normAutofit/>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hlinkClick r:id="rId3"/>
              </a:rPr>
              <a:t>www.marine-i.co.uk</a:t>
            </a:r>
            <a:r>
              <a:rPr lang="en-GB" sz="2800"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69831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2B0C8A-EA93-423E-8425-D05DB4EBA2B3}"/>
              </a:ext>
            </a:extLst>
          </p:cNvPr>
          <p:cNvSpPr>
            <a:spLocks noGrp="1"/>
          </p:cNvSpPr>
          <p:nvPr>
            <p:ph type="title"/>
          </p:nvPr>
        </p:nvSpPr>
        <p:spPr>
          <a:xfrm>
            <a:off x="343382" y="766308"/>
            <a:ext cx="10515600" cy="826279"/>
          </a:xfrm>
        </p:spPr>
        <p:txBody>
          <a:bodyPr>
            <a:normAutofit/>
          </a:bodyPr>
          <a:lstStyle/>
          <a:p>
            <a:r>
              <a:rPr lang="en-GB" sz="3200" b="1" dirty="0"/>
              <a:t>Marine-</a:t>
            </a:r>
            <a:r>
              <a:rPr lang="en-GB" sz="3200" b="1" dirty="0" err="1"/>
              <a:t>i</a:t>
            </a:r>
            <a:r>
              <a:rPr lang="en-GB" sz="3200" b="1" dirty="0"/>
              <a:t> enters a new phase</a:t>
            </a:r>
          </a:p>
        </p:txBody>
      </p:sp>
      <p:sp>
        <p:nvSpPr>
          <p:cNvPr id="5" name="TextBox 4">
            <a:extLst>
              <a:ext uri="{FF2B5EF4-FFF2-40B4-BE49-F238E27FC236}">
                <a16:creationId xmlns:a16="http://schemas.microsoft.com/office/drawing/2014/main" id="{597473E4-3BEC-4FEA-A037-1E6039F54D1A}"/>
              </a:ext>
            </a:extLst>
          </p:cNvPr>
          <p:cNvSpPr txBox="1"/>
          <p:nvPr/>
        </p:nvSpPr>
        <p:spPr>
          <a:xfrm>
            <a:off x="394661" y="1401201"/>
            <a:ext cx="7934132" cy="5355312"/>
          </a:xfrm>
          <a:prstGeom prst="rect">
            <a:avLst/>
          </a:prstGeom>
          <a:noFill/>
        </p:spPr>
        <p:txBody>
          <a:bodyPr wrap="square" rtlCol="0">
            <a:spAutoFit/>
          </a:bodyPr>
          <a:lstStyle/>
          <a:p>
            <a:r>
              <a:rPr lang="en-GB" b="1" dirty="0">
                <a:solidFill>
                  <a:srgbClr val="002060"/>
                </a:solidFill>
              </a:rPr>
              <a:t>Vision: Marine-</a:t>
            </a:r>
            <a:r>
              <a:rPr lang="en-GB" b="1" dirty="0" err="1">
                <a:solidFill>
                  <a:srgbClr val="002060"/>
                </a:solidFill>
              </a:rPr>
              <a:t>i</a:t>
            </a:r>
            <a:r>
              <a:rPr lang="en-GB" b="1" dirty="0">
                <a:solidFill>
                  <a:srgbClr val="002060"/>
                </a:solidFill>
              </a:rPr>
              <a:t> provides leadership and a focal point to galvanise and support business-led and market-driven Research, Development and Innovation.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solidFill>
                  <a:srgbClr val="002060"/>
                </a:solidFill>
              </a:rPr>
              <a:t>The new programme is focussed on accelerating development of innovative product ideas, working closely with businesses to the stage at which their products can be demonstrated and can be commercialised.</a:t>
            </a:r>
          </a:p>
          <a:p>
            <a:pPr marL="285750" indent="-285750">
              <a:buFont typeface="Arial" panose="020B0604020202020204" pitchFamily="34" charset="0"/>
              <a:buChar char="•"/>
            </a:pPr>
            <a:endParaRPr lang="en-GB" b="1" dirty="0">
              <a:solidFill>
                <a:srgbClr val="002060"/>
              </a:solidFill>
            </a:endParaRPr>
          </a:p>
          <a:p>
            <a:pPr marL="285750" indent="-285750">
              <a:buFont typeface="Arial" panose="020B0604020202020204" pitchFamily="34" charset="0"/>
              <a:buChar char="•"/>
            </a:pPr>
            <a:r>
              <a:rPr lang="en-GB" dirty="0" smtClean="0"/>
              <a:t>Builds </a:t>
            </a:r>
            <a:r>
              <a:rPr lang="en-GB" dirty="0"/>
              <a:t>on the success of the initial Marine-</a:t>
            </a:r>
            <a:r>
              <a:rPr lang="en-GB" dirty="0" err="1"/>
              <a:t>i</a:t>
            </a:r>
            <a:r>
              <a:rPr lang="en-GB" dirty="0"/>
              <a:t> </a:t>
            </a:r>
            <a:r>
              <a:rPr lang="en-GB" dirty="0" smtClean="0"/>
              <a:t>phase 1, </a:t>
            </a:r>
            <a:r>
              <a:rPr lang="en-GB" dirty="0"/>
              <a:t>which ran between 2017 – end of 2019.  The new programme runs until the end of 2022, takes Marine-</a:t>
            </a:r>
            <a:r>
              <a:rPr lang="en-GB" dirty="0" err="1"/>
              <a:t>i</a:t>
            </a:r>
            <a:r>
              <a:rPr lang="en-GB" dirty="0"/>
              <a:t> to the next level, and has a fresh emphasis</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Partnership </a:t>
            </a:r>
            <a:r>
              <a:rPr lang="en-GB" dirty="0"/>
              <a:t>- </a:t>
            </a:r>
            <a:r>
              <a:rPr lang="en-GB" dirty="0" smtClean="0"/>
              <a:t>University </a:t>
            </a:r>
            <a:r>
              <a:rPr lang="en-GB" dirty="0"/>
              <a:t>of Exeter, University of Plymouth, Offshore Renewable Energy Catapult, The Cornwall College Group, Cornwall Marine </a:t>
            </a:r>
            <a:r>
              <a:rPr lang="en-GB" dirty="0" smtClean="0"/>
              <a:t>Network, </a:t>
            </a:r>
            <a:r>
              <a:rPr lang="en-GB" dirty="0"/>
              <a:t>and Cornwall Development Company.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Total Funding: £5,519, 710.  ERDF: £4,146,161. Public Match: £596,639</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pic>
        <p:nvPicPr>
          <p:cNvPr id="3" name="Picture 2" descr="A picture containing water, outdoor, boat, person&#10;&#10;Description automatically generated">
            <a:extLst>
              <a:ext uri="{FF2B5EF4-FFF2-40B4-BE49-F238E27FC236}">
                <a16:creationId xmlns:a16="http://schemas.microsoft.com/office/drawing/2014/main" id="{4512053E-7931-4900-8E55-8280827BC1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3142"/>
          <a:stretch/>
        </p:blipFill>
        <p:spPr>
          <a:xfrm>
            <a:off x="8380072" y="1592586"/>
            <a:ext cx="3565001" cy="3893813"/>
          </a:xfrm>
          <a:prstGeom prst="rect">
            <a:avLst/>
          </a:prstGeom>
        </p:spPr>
      </p:pic>
    </p:spTree>
    <p:extLst>
      <p:ext uri="{BB962C8B-B14F-4D97-AF65-F5344CB8AC3E}">
        <p14:creationId xmlns:p14="http://schemas.microsoft.com/office/powerpoint/2010/main" val="5910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2B0C8A-EA93-423E-8425-D05DB4EBA2B3}"/>
              </a:ext>
            </a:extLst>
          </p:cNvPr>
          <p:cNvSpPr>
            <a:spLocks noGrp="1"/>
          </p:cNvSpPr>
          <p:nvPr>
            <p:ph type="title"/>
          </p:nvPr>
        </p:nvSpPr>
        <p:spPr>
          <a:xfrm>
            <a:off x="340488" y="777881"/>
            <a:ext cx="10515600" cy="826279"/>
          </a:xfrm>
        </p:spPr>
        <p:txBody>
          <a:bodyPr>
            <a:normAutofit/>
          </a:bodyPr>
          <a:lstStyle/>
          <a:p>
            <a:r>
              <a:rPr lang="en-GB" sz="3200" b="1" dirty="0"/>
              <a:t>What stays the same as the first Marine-</a:t>
            </a:r>
            <a:r>
              <a:rPr lang="en-GB" sz="3200" b="1" dirty="0" err="1"/>
              <a:t>i</a:t>
            </a:r>
            <a:r>
              <a:rPr lang="en-GB" sz="3200" b="1" dirty="0"/>
              <a:t> programme?</a:t>
            </a:r>
          </a:p>
        </p:txBody>
      </p:sp>
      <p:sp>
        <p:nvSpPr>
          <p:cNvPr id="5" name="TextBox 4">
            <a:extLst>
              <a:ext uri="{FF2B5EF4-FFF2-40B4-BE49-F238E27FC236}">
                <a16:creationId xmlns:a16="http://schemas.microsoft.com/office/drawing/2014/main" id="{597473E4-3BEC-4FEA-A037-1E6039F54D1A}"/>
              </a:ext>
            </a:extLst>
          </p:cNvPr>
          <p:cNvSpPr txBox="1"/>
          <p:nvPr/>
        </p:nvSpPr>
        <p:spPr>
          <a:xfrm>
            <a:off x="340488" y="1864148"/>
            <a:ext cx="11708759" cy="3970318"/>
          </a:xfrm>
          <a:prstGeom prst="rect">
            <a:avLst/>
          </a:prstGeom>
          <a:noFill/>
        </p:spPr>
        <p:txBody>
          <a:bodyPr wrap="square" rtlCol="0">
            <a:spAutoFit/>
          </a:bodyPr>
          <a:lstStyle/>
          <a:p>
            <a:r>
              <a:rPr lang="en-GB" b="1" dirty="0">
                <a:solidFill>
                  <a:srgbClr val="002060"/>
                </a:solidFill>
              </a:rPr>
              <a:t>Our Aim </a:t>
            </a:r>
            <a:r>
              <a:rPr lang="en-GB" dirty="0"/>
              <a:t>– to create a sustainable and innovative marine technology sector in Cornwall, where businesses can thrive and succeed in global markets well into the future</a:t>
            </a:r>
          </a:p>
          <a:p>
            <a:endParaRPr lang="en-GB" dirty="0" smtClean="0"/>
          </a:p>
          <a:p>
            <a:endParaRPr lang="en-GB" dirty="0"/>
          </a:p>
          <a:p>
            <a:r>
              <a:rPr lang="en-GB" b="1" dirty="0" smtClean="0">
                <a:solidFill>
                  <a:srgbClr val="002060"/>
                </a:solidFill>
              </a:rPr>
              <a:t>Our </a:t>
            </a:r>
            <a:r>
              <a:rPr lang="en-GB" b="1" dirty="0">
                <a:solidFill>
                  <a:srgbClr val="002060"/>
                </a:solidFill>
              </a:rPr>
              <a:t>Mission </a:t>
            </a:r>
            <a:r>
              <a:rPr lang="en-GB" dirty="0"/>
              <a:t>– </a:t>
            </a:r>
            <a:r>
              <a:rPr lang="en-GB" dirty="0" smtClean="0"/>
              <a:t>“Marine-I should </a:t>
            </a:r>
            <a:r>
              <a:rPr lang="en-GB" dirty="0"/>
              <a:t>be mindful of the challenge posed by </a:t>
            </a:r>
            <a:r>
              <a:rPr lang="en-GB" b="1" dirty="0"/>
              <a:t>Climate Change</a:t>
            </a:r>
            <a:r>
              <a:rPr lang="en-GB" dirty="0"/>
              <a:t>, the need to transition to a </a:t>
            </a:r>
            <a:r>
              <a:rPr lang="en-GB" dirty="0" smtClean="0"/>
              <a:t>L</a:t>
            </a:r>
            <a:r>
              <a:rPr lang="en-GB" b="1" dirty="0" smtClean="0"/>
              <a:t>ow Carbon Economy </a:t>
            </a:r>
            <a:r>
              <a:rPr lang="en-GB" dirty="0"/>
              <a:t>and the need to manage </a:t>
            </a:r>
            <a:r>
              <a:rPr lang="en-GB" dirty="0" smtClean="0"/>
              <a:t>C</a:t>
            </a:r>
            <a:r>
              <a:rPr lang="en-GB" b="1" dirty="0" smtClean="0"/>
              <a:t>hanging Coastal Processes</a:t>
            </a:r>
            <a:r>
              <a:rPr lang="en-GB" dirty="0"/>
              <a:t>. </a:t>
            </a:r>
            <a:r>
              <a:rPr lang="en-GB" dirty="0" smtClean="0"/>
              <a:t>The Marine-I programme </a:t>
            </a:r>
            <a:r>
              <a:rPr lang="en-GB" dirty="0"/>
              <a:t>should </a:t>
            </a:r>
            <a:r>
              <a:rPr lang="en-GB" b="1" dirty="0"/>
              <a:t>prioritise </a:t>
            </a:r>
            <a:r>
              <a:rPr lang="en-GB" dirty="0" smtClean="0"/>
              <a:t>RD&amp;I </a:t>
            </a:r>
            <a:r>
              <a:rPr lang="en-GB" dirty="0"/>
              <a:t>leading to </a:t>
            </a:r>
            <a:r>
              <a:rPr lang="en-GB" b="1" dirty="0"/>
              <a:t>Marine Technology Processes, Products and Services </a:t>
            </a:r>
            <a:r>
              <a:rPr lang="en-GB" dirty="0"/>
              <a:t>with the potential to have a </a:t>
            </a:r>
            <a:r>
              <a:rPr lang="en-GB" b="1" dirty="0"/>
              <a:t>significant impact in the Low Carbon Energy markets and other growth areas within the Ocean Economy</a:t>
            </a:r>
            <a:r>
              <a:rPr lang="en-GB" dirty="0"/>
              <a:t>, notably those associated with </a:t>
            </a:r>
            <a:r>
              <a:rPr lang="en-GB" b="1" dirty="0"/>
              <a:t>new technology addressing the Clean Marine agenda and Coastal Adaptation</a:t>
            </a:r>
            <a:r>
              <a:rPr lang="en-GB" dirty="0" smtClean="0"/>
              <a:t>.” </a:t>
            </a:r>
            <a:r>
              <a:rPr lang="en-GB" b="1" dirty="0"/>
              <a:t>MI2 Strategic Partner Board</a:t>
            </a:r>
            <a:endParaRPr lang="en-GB" b="1" dirty="0" smtClean="0"/>
          </a:p>
          <a:p>
            <a:endParaRPr lang="en-GB" dirty="0"/>
          </a:p>
          <a:p>
            <a:endParaRPr lang="en-GB" dirty="0"/>
          </a:p>
          <a:p>
            <a:r>
              <a:rPr lang="en-GB" b="1" dirty="0">
                <a:solidFill>
                  <a:srgbClr val="002060"/>
                </a:solidFill>
              </a:rPr>
              <a:t>Our Alignment </a:t>
            </a:r>
            <a:r>
              <a:rPr lang="en-GB" dirty="0"/>
              <a:t>– we remain aligned with key regional, national and global strategies relating to the marine technology industry </a:t>
            </a:r>
          </a:p>
          <a:p>
            <a:endParaRPr lang="en-GB" dirty="0"/>
          </a:p>
        </p:txBody>
      </p:sp>
    </p:spTree>
    <p:extLst>
      <p:ext uri="{BB962C8B-B14F-4D97-AF65-F5344CB8AC3E}">
        <p14:creationId xmlns:p14="http://schemas.microsoft.com/office/powerpoint/2010/main" val="286267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2B0C8A-EA93-423E-8425-D05DB4EBA2B3}"/>
              </a:ext>
            </a:extLst>
          </p:cNvPr>
          <p:cNvSpPr>
            <a:spLocks noGrp="1"/>
          </p:cNvSpPr>
          <p:nvPr>
            <p:ph type="title"/>
          </p:nvPr>
        </p:nvSpPr>
        <p:spPr>
          <a:xfrm>
            <a:off x="267559" y="469116"/>
            <a:ext cx="10515600" cy="1325563"/>
          </a:xfrm>
        </p:spPr>
        <p:txBody>
          <a:bodyPr>
            <a:normAutofit/>
          </a:bodyPr>
          <a:lstStyle/>
          <a:p>
            <a:r>
              <a:rPr lang="en-GB" sz="3200" b="1" dirty="0"/>
              <a:t>The offer to businesses</a:t>
            </a:r>
          </a:p>
        </p:txBody>
      </p:sp>
      <p:sp>
        <p:nvSpPr>
          <p:cNvPr id="5" name="TextBox 4">
            <a:extLst>
              <a:ext uri="{FF2B5EF4-FFF2-40B4-BE49-F238E27FC236}">
                <a16:creationId xmlns:a16="http://schemas.microsoft.com/office/drawing/2014/main" id="{597473E4-3BEC-4FEA-A037-1E6039F54D1A}"/>
              </a:ext>
            </a:extLst>
          </p:cNvPr>
          <p:cNvSpPr txBox="1"/>
          <p:nvPr/>
        </p:nvSpPr>
        <p:spPr>
          <a:xfrm>
            <a:off x="267559" y="1415537"/>
            <a:ext cx="11677513" cy="4524315"/>
          </a:xfrm>
          <a:prstGeom prst="rect">
            <a:avLst/>
          </a:prstGeom>
          <a:noFill/>
        </p:spPr>
        <p:txBody>
          <a:bodyPr wrap="square" rtlCol="0">
            <a:spAutoFit/>
          </a:bodyPr>
          <a:lstStyle/>
          <a:p>
            <a:r>
              <a:rPr lang="en-GB" b="1" dirty="0"/>
              <a:t>Comprehensive RD&amp;I support through engagement with world class research expertise </a:t>
            </a:r>
            <a:r>
              <a:rPr lang="en-GB" dirty="0"/>
              <a:t>– This accelerates the stage at which you can demonstrate your product and take it to market. We will listen to your ideas and then work closely with you to develop them – enabling the best support from our team. </a:t>
            </a:r>
          </a:p>
          <a:p>
            <a:endParaRPr lang="en-GB" dirty="0"/>
          </a:p>
          <a:p>
            <a:r>
              <a:rPr lang="en-GB" b="1" dirty="0"/>
              <a:t>Access to an exceptional range of test facilities</a:t>
            </a:r>
            <a:r>
              <a:rPr lang="en-GB" dirty="0"/>
              <a:t>. Including flagship test facilities for ocean </a:t>
            </a:r>
            <a:r>
              <a:rPr lang="en-GB" dirty="0" smtClean="0"/>
              <a:t>engineering</a:t>
            </a:r>
            <a:r>
              <a:rPr lang="en-GB" dirty="0"/>
              <a:t> </a:t>
            </a:r>
            <a:r>
              <a:rPr lang="en-GB" dirty="0" smtClean="0"/>
              <a:t>based at University of Exeter, University of Plymouth and Offshore Renewable Energy Catapult</a:t>
            </a:r>
          </a:p>
          <a:p>
            <a:endParaRPr lang="en-GB" dirty="0"/>
          </a:p>
          <a:p>
            <a:r>
              <a:rPr lang="en-GB" b="1" dirty="0"/>
              <a:t>Graduate placements to work in your business at a subsidised cost</a:t>
            </a:r>
            <a:r>
              <a:rPr lang="en-GB" dirty="0"/>
              <a:t>, for a period of 3,6 or 9 months. </a:t>
            </a:r>
          </a:p>
          <a:p>
            <a:r>
              <a:rPr lang="en-GB" dirty="0"/>
              <a:t>	</a:t>
            </a:r>
          </a:p>
          <a:p>
            <a:r>
              <a:rPr lang="en-GB" b="1" dirty="0"/>
              <a:t>Outreach programme</a:t>
            </a:r>
            <a:r>
              <a:rPr lang="en-GB" dirty="0"/>
              <a:t>. Marine-</a:t>
            </a:r>
            <a:r>
              <a:rPr lang="en-GB" dirty="0" err="1"/>
              <a:t>i</a:t>
            </a:r>
            <a:r>
              <a:rPr lang="en-GB" dirty="0"/>
              <a:t> regular events bring together thought leaders from industry and research experts to discuss market challenges and potential solutions, and access to national supply chain improvement initiatives. </a:t>
            </a:r>
          </a:p>
          <a:p>
            <a:endParaRPr lang="en-GB" dirty="0"/>
          </a:p>
          <a:p>
            <a:r>
              <a:rPr lang="en-GB" b="1" dirty="0"/>
              <a:t>Increased profile for your business</a:t>
            </a:r>
            <a:r>
              <a:rPr lang="en-GB" dirty="0"/>
              <a:t>. Marine-</a:t>
            </a:r>
            <a:r>
              <a:rPr lang="en-GB" dirty="0" err="1"/>
              <a:t>i</a:t>
            </a:r>
            <a:r>
              <a:rPr lang="en-GB" dirty="0"/>
              <a:t> case studies have featured in marine technology media around the world. You too can benefit from profile raising through taking part in Marine-</a:t>
            </a:r>
            <a:r>
              <a:rPr lang="en-GB" dirty="0" err="1"/>
              <a:t>i</a:t>
            </a:r>
            <a:r>
              <a:rPr lang="en-GB" dirty="0"/>
              <a:t>.</a:t>
            </a:r>
          </a:p>
          <a:p>
            <a:r>
              <a:rPr lang="en-GB" dirty="0"/>
              <a:t>	</a:t>
            </a:r>
          </a:p>
          <a:p>
            <a:r>
              <a:rPr lang="en-GB" b="1" dirty="0"/>
              <a:t>Grant support</a:t>
            </a:r>
            <a:r>
              <a:rPr lang="en-GB" dirty="0"/>
              <a:t>.  Grant funding support is available through Marine-</a:t>
            </a:r>
            <a:r>
              <a:rPr lang="en-GB" dirty="0" err="1"/>
              <a:t>i</a:t>
            </a:r>
            <a:r>
              <a:rPr lang="en-GB" dirty="0"/>
              <a:t> for selected projects.</a:t>
            </a:r>
          </a:p>
        </p:txBody>
      </p:sp>
    </p:spTree>
    <p:extLst>
      <p:ext uri="{BB962C8B-B14F-4D97-AF65-F5344CB8AC3E}">
        <p14:creationId xmlns:p14="http://schemas.microsoft.com/office/powerpoint/2010/main" val="1443016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655" y="1011634"/>
            <a:ext cx="6096000" cy="5078313"/>
          </a:xfrm>
          <a:prstGeom prst="rect">
            <a:avLst/>
          </a:prstGeom>
        </p:spPr>
        <p:txBody>
          <a:bodyPr>
            <a:spAutoFit/>
          </a:bodyPr>
          <a:lstStyle/>
          <a:p>
            <a:r>
              <a:rPr lang="en-GB" i="1" u="sng" dirty="0">
                <a:solidFill>
                  <a:srgbClr val="000000"/>
                </a:solidFill>
                <a:latin typeface="Calibri" panose="020F0502020204030204" pitchFamily="34" charset="0"/>
              </a:rPr>
              <a:t>Key areas </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Marine and offshore energy </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Marine technology </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Aquaculture technology </a:t>
            </a:r>
          </a:p>
          <a:p>
            <a:r>
              <a:rPr lang="en-GB" dirty="0" smtClean="0">
                <a:solidFill>
                  <a:srgbClr val="000000"/>
                </a:solidFill>
                <a:latin typeface="Calibri" panose="020F0502020204030204" pitchFamily="34" charset="0"/>
              </a:rPr>
              <a:t>- Novel Mooring </a:t>
            </a:r>
            <a:r>
              <a:rPr lang="en-GB" dirty="0">
                <a:solidFill>
                  <a:srgbClr val="000000"/>
                </a:solidFill>
                <a:latin typeface="Calibri" panose="020F0502020204030204" pitchFamily="34" charset="0"/>
              </a:rPr>
              <a:t>systems </a:t>
            </a:r>
            <a:r>
              <a:rPr lang="en-GB" dirty="0" smtClean="0">
                <a:solidFill>
                  <a:srgbClr val="000000"/>
                </a:solidFill>
                <a:latin typeface="Calibri" panose="020F0502020204030204" pitchFamily="34" charset="0"/>
              </a:rPr>
              <a:t>/ component development</a:t>
            </a:r>
            <a:endParaRPr lang="en-GB" dirty="0">
              <a:solidFill>
                <a:srgbClr val="000000"/>
              </a:solidFill>
              <a:latin typeface="Calibri" panose="020F0502020204030204" pitchFamily="34" charset="0"/>
            </a:endParaRP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Marine operations and maintenance </a:t>
            </a:r>
            <a:r>
              <a:rPr lang="en-GB" dirty="0" smtClean="0">
                <a:solidFill>
                  <a:srgbClr val="000000"/>
                </a:solidFill>
                <a:latin typeface="Calibri" panose="020F0502020204030204" pitchFamily="34" charset="0"/>
              </a:rPr>
              <a:t>strategies</a:t>
            </a:r>
            <a:endParaRPr lang="en-GB" dirty="0">
              <a:solidFill>
                <a:srgbClr val="000000"/>
              </a:solidFill>
              <a:latin typeface="Calibri" panose="020F0502020204030204" pitchFamily="34" charset="0"/>
            </a:endParaRP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Autonomous marine systems </a:t>
            </a:r>
          </a:p>
          <a:p>
            <a:r>
              <a:rPr lang="en-GB" dirty="0" smtClean="0">
                <a:solidFill>
                  <a:srgbClr val="000000"/>
                </a:solidFill>
                <a:latin typeface="Calibri" panose="020F0502020204030204" pitchFamily="34" charset="0"/>
              </a:rPr>
              <a:t>- Applied </a:t>
            </a:r>
            <a:r>
              <a:rPr lang="en-GB" dirty="0">
                <a:solidFill>
                  <a:srgbClr val="000000"/>
                </a:solidFill>
                <a:latin typeface="Calibri" panose="020F0502020204030204" pitchFamily="34" charset="0"/>
              </a:rPr>
              <a:t>optimization </a:t>
            </a:r>
            <a:endParaRPr lang="en-GB" dirty="0" smtClean="0">
              <a:solidFill>
                <a:srgbClr val="000000"/>
              </a:solidFill>
              <a:latin typeface="Calibri" panose="020F0502020204030204" pitchFamily="34" charset="0"/>
            </a:endParaRPr>
          </a:p>
          <a:p>
            <a:r>
              <a:rPr lang="en-GB" dirty="0">
                <a:solidFill>
                  <a:srgbClr val="000000"/>
                </a:solidFill>
                <a:latin typeface="Calibri" panose="020F0502020204030204" pitchFamily="34" charset="0"/>
              </a:rPr>
              <a:t>- </a:t>
            </a:r>
            <a:r>
              <a:rPr lang="en-GB" dirty="0" smtClean="0">
                <a:solidFill>
                  <a:srgbClr val="000000"/>
                </a:solidFill>
                <a:latin typeface="Calibri" panose="020F0502020204030204" pitchFamily="34" charset="0"/>
              </a:rPr>
              <a:t>Optimization of Floating Platform </a:t>
            </a:r>
            <a:r>
              <a:rPr lang="en-GB" dirty="0">
                <a:solidFill>
                  <a:srgbClr val="000000"/>
                </a:solidFill>
                <a:latin typeface="Calibri" panose="020F0502020204030204" pitchFamily="34" charset="0"/>
              </a:rPr>
              <a:t>design</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Health/condition monitoring </a:t>
            </a:r>
          </a:p>
          <a:p>
            <a:r>
              <a:rPr lang="en-GB" dirty="0">
                <a:solidFill>
                  <a:srgbClr val="000000"/>
                </a:solidFill>
                <a:latin typeface="Calibri" panose="020F0502020204030204" pitchFamily="34" charset="0"/>
              </a:rPr>
              <a:t>		</a:t>
            </a:r>
          </a:p>
          <a:p>
            <a:r>
              <a:rPr lang="en-GB" i="1" u="sng" dirty="0">
                <a:solidFill>
                  <a:srgbClr val="000000"/>
                </a:solidFill>
                <a:latin typeface="Calibri" panose="020F0502020204030204" pitchFamily="34" charset="0"/>
              </a:rPr>
              <a:t>Key Subsectors </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Energy efficiency and generation </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Wind/Wave/Current loading </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Mooring design and analysis </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Reliability and statistical methods </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Material and mechanical behaviour. </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AI and Data Science 	</a:t>
            </a:r>
          </a:p>
        </p:txBody>
      </p:sp>
      <p:sp>
        <p:nvSpPr>
          <p:cNvPr id="4" name="Rectangle 3"/>
          <p:cNvSpPr/>
          <p:nvPr/>
        </p:nvSpPr>
        <p:spPr>
          <a:xfrm>
            <a:off x="6096000" y="1011634"/>
            <a:ext cx="6096000" cy="2862322"/>
          </a:xfrm>
          <a:prstGeom prst="rect">
            <a:avLst/>
          </a:prstGeom>
        </p:spPr>
        <p:txBody>
          <a:bodyPr>
            <a:spAutoFit/>
          </a:bodyPr>
          <a:lstStyle/>
          <a:p>
            <a:r>
              <a:rPr lang="en-GB" i="1" u="sng" dirty="0">
                <a:solidFill>
                  <a:srgbClr val="000000"/>
                </a:solidFill>
                <a:latin typeface="Calibri" panose="020F0502020204030204" pitchFamily="34" charset="0"/>
              </a:rPr>
              <a:t>Key Skills </a:t>
            </a:r>
          </a:p>
          <a:p>
            <a:r>
              <a:rPr lang="en-GB" dirty="0" smtClean="0">
                <a:solidFill>
                  <a:srgbClr val="000000"/>
                </a:solidFill>
                <a:latin typeface="Calibri" panose="020F0502020204030204" pitchFamily="34" charset="0"/>
              </a:rPr>
              <a:t>- Analytical/computational </a:t>
            </a:r>
            <a:r>
              <a:rPr lang="en-GB" dirty="0">
                <a:solidFill>
                  <a:srgbClr val="000000"/>
                </a:solidFill>
                <a:latin typeface="Calibri" panose="020F0502020204030204" pitchFamily="34" charset="0"/>
              </a:rPr>
              <a:t>modelling and analysis </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Experimental modelling and analysis </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Hydrodynamic experimentation </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Mechanical experimentation (performance characterisation, reliability and fatigue) </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Marine data measurement and analysis </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Environmental/Marine resource characterisation </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Optimization </a:t>
            </a:r>
          </a:p>
          <a:p>
            <a:r>
              <a:rPr lang="en-GB" dirty="0" smtClean="0">
                <a:solidFill>
                  <a:srgbClr val="000000"/>
                </a:solidFill>
                <a:latin typeface="Calibri" panose="020F0502020204030204" pitchFamily="34" charset="0"/>
              </a:rPr>
              <a:t>- </a:t>
            </a:r>
            <a:r>
              <a:rPr lang="en-GB" dirty="0">
                <a:solidFill>
                  <a:srgbClr val="000000"/>
                </a:solidFill>
                <a:latin typeface="Calibri" panose="020F0502020204030204" pitchFamily="34" charset="0"/>
              </a:rPr>
              <a:t>Machine learning &amp; artificial intelligence </a:t>
            </a:r>
          </a:p>
        </p:txBody>
      </p:sp>
      <p:sp>
        <p:nvSpPr>
          <p:cNvPr id="5" name="Rectangle 4"/>
          <p:cNvSpPr/>
          <p:nvPr/>
        </p:nvSpPr>
        <p:spPr>
          <a:xfrm>
            <a:off x="6096000" y="4058621"/>
            <a:ext cx="6096000" cy="2031325"/>
          </a:xfrm>
          <a:prstGeom prst="rect">
            <a:avLst/>
          </a:prstGeom>
        </p:spPr>
        <p:txBody>
          <a:bodyPr>
            <a:spAutoFit/>
          </a:bodyPr>
          <a:lstStyle/>
          <a:p>
            <a:r>
              <a:rPr lang="en-GB" i="1" u="sng" dirty="0"/>
              <a:t>Software Capabilities </a:t>
            </a:r>
          </a:p>
          <a:p>
            <a:r>
              <a:rPr lang="en-GB" dirty="0" smtClean="0"/>
              <a:t>- </a:t>
            </a:r>
            <a:r>
              <a:rPr lang="en-GB" dirty="0" err="1"/>
              <a:t>Ansys</a:t>
            </a:r>
            <a:r>
              <a:rPr lang="en-GB" dirty="0"/>
              <a:t> </a:t>
            </a:r>
            <a:r>
              <a:rPr lang="en-GB" dirty="0" smtClean="0"/>
              <a:t>			- SWAN</a:t>
            </a:r>
            <a:endParaRPr lang="en-GB" dirty="0"/>
          </a:p>
          <a:p>
            <a:r>
              <a:rPr lang="en-GB" dirty="0" smtClean="0"/>
              <a:t>- </a:t>
            </a:r>
            <a:r>
              <a:rPr lang="en-GB" dirty="0"/>
              <a:t>MATLAB </a:t>
            </a:r>
            <a:r>
              <a:rPr lang="en-GB" dirty="0" smtClean="0"/>
              <a:t>		- Python </a:t>
            </a:r>
            <a:endParaRPr lang="en-GB" dirty="0"/>
          </a:p>
          <a:p>
            <a:r>
              <a:rPr lang="en-GB" dirty="0" smtClean="0"/>
              <a:t>- </a:t>
            </a:r>
            <a:r>
              <a:rPr lang="en-GB" dirty="0" err="1" smtClean="0"/>
              <a:t>Nemoh</a:t>
            </a:r>
            <a:r>
              <a:rPr lang="en-GB" dirty="0" smtClean="0"/>
              <a:t> 			- SolidWorks</a:t>
            </a:r>
            <a:endParaRPr lang="en-GB" dirty="0"/>
          </a:p>
          <a:p>
            <a:r>
              <a:rPr lang="en-GB" dirty="0" smtClean="0"/>
              <a:t>- </a:t>
            </a:r>
            <a:r>
              <a:rPr lang="en-GB" dirty="0" err="1"/>
              <a:t>OpenFOAM</a:t>
            </a:r>
            <a:r>
              <a:rPr lang="en-GB" dirty="0"/>
              <a:t> </a:t>
            </a:r>
          </a:p>
          <a:p>
            <a:r>
              <a:rPr lang="en-GB" dirty="0" smtClean="0"/>
              <a:t>- </a:t>
            </a:r>
            <a:r>
              <a:rPr lang="en-GB" dirty="0" err="1"/>
              <a:t>Orcaflex</a:t>
            </a:r>
            <a:r>
              <a:rPr lang="en-GB" dirty="0"/>
              <a:t> WAMIT</a:t>
            </a:r>
          </a:p>
          <a:p>
            <a:r>
              <a:rPr lang="en-GB" dirty="0"/>
              <a:t>	</a:t>
            </a:r>
          </a:p>
        </p:txBody>
      </p:sp>
    </p:spTree>
    <p:extLst>
      <p:ext uri="{BB962C8B-B14F-4D97-AF65-F5344CB8AC3E}">
        <p14:creationId xmlns:p14="http://schemas.microsoft.com/office/powerpoint/2010/main" val="1963296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2B0C8A-EA93-423E-8425-D05DB4EBA2B3}"/>
              </a:ext>
            </a:extLst>
          </p:cNvPr>
          <p:cNvSpPr>
            <a:spLocks noGrp="1"/>
          </p:cNvSpPr>
          <p:nvPr>
            <p:ph type="title"/>
          </p:nvPr>
        </p:nvSpPr>
        <p:spPr>
          <a:xfrm>
            <a:off x="243865" y="586475"/>
            <a:ext cx="10719352" cy="1325563"/>
          </a:xfrm>
        </p:spPr>
        <p:txBody>
          <a:bodyPr>
            <a:normAutofit/>
          </a:bodyPr>
          <a:lstStyle/>
          <a:p>
            <a:r>
              <a:rPr lang="en-GB" sz="3200" b="1" dirty="0" smtClean="0"/>
              <a:t>Examples of </a:t>
            </a:r>
            <a:r>
              <a:rPr lang="en-GB" sz="3200" b="1" dirty="0"/>
              <a:t>Marine-</a:t>
            </a:r>
            <a:r>
              <a:rPr lang="en-GB" sz="3200" b="1" dirty="0" err="1"/>
              <a:t>i</a:t>
            </a:r>
            <a:r>
              <a:rPr lang="en-GB" sz="3200" b="1" dirty="0"/>
              <a:t> </a:t>
            </a:r>
            <a:r>
              <a:rPr lang="en-GB" sz="3200" b="1" dirty="0" smtClean="0"/>
              <a:t>test </a:t>
            </a:r>
            <a:r>
              <a:rPr lang="en-GB" sz="3200" b="1" dirty="0"/>
              <a:t>facilities </a:t>
            </a:r>
          </a:p>
        </p:txBody>
      </p:sp>
      <p:pic>
        <p:nvPicPr>
          <p:cNvPr id="2" name="Picture 1"/>
          <p:cNvPicPr>
            <a:picLocks noChangeAspect="1"/>
          </p:cNvPicPr>
          <p:nvPr/>
        </p:nvPicPr>
        <p:blipFill rotWithShape="1">
          <a:blip r:embed="rId2"/>
          <a:srcRect r="11310"/>
          <a:stretch/>
        </p:blipFill>
        <p:spPr>
          <a:xfrm>
            <a:off x="162022" y="1589159"/>
            <a:ext cx="7504052" cy="2192757"/>
          </a:xfrm>
          <a:prstGeom prst="rect">
            <a:avLst/>
          </a:prstGeom>
        </p:spPr>
      </p:pic>
      <p:pic>
        <p:nvPicPr>
          <p:cNvPr id="7" name="Picture 6"/>
          <p:cNvPicPr>
            <a:picLocks noChangeAspect="1"/>
          </p:cNvPicPr>
          <p:nvPr/>
        </p:nvPicPr>
        <p:blipFill>
          <a:blip r:embed="rId3"/>
          <a:stretch>
            <a:fillRect/>
          </a:stretch>
        </p:blipFill>
        <p:spPr>
          <a:xfrm>
            <a:off x="5285649" y="3473572"/>
            <a:ext cx="6823569" cy="2217750"/>
          </a:xfrm>
          <a:prstGeom prst="rect">
            <a:avLst/>
          </a:prstGeom>
        </p:spPr>
      </p:pic>
    </p:spTree>
    <p:extLst>
      <p:ext uri="{BB962C8B-B14F-4D97-AF65-F5344CB8AC3E}">
        <p14:creationId xmlns:p14="http://schemas.microsoft.com/office/powerpoint/2010/main" val="80641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2B0C8A-EA93-423E-8425-D05DB4EBA2B3}"/>
              </a:ext>
            </a:extLst>
          </p:cNvPr>
          <p:cNvSpPr>
            <a:spLocks noGrp="1"/>
          </p:cNvSpPr>
          <p:nvPr>
            <p:ph type="title"/>
          </p:nvPr>
        </p:nvSpPr>
        <p:spPr>
          <a:xfrm>
            <a:off x="243865" y="586475"/>
            <a:ext cx="10719352" cy="1325563"/>
          </a:xfrm>
        </p:spPr>
        <p:txBody>
          <a:bodyPr>
            <a:normAutofit/>
          </a:bodyPr>
          <a:lstStyle/>
          <a:p>
            <a:r>
              <a:rPr lang="en-GB" sz="3200" b="1" dirty="0" smtClean="0"/>
              <a:t>Examples of </a:t>
            </a:r>
            <a:r>
              <a:rPr lang="en-GB" sz="3200" b="1" dirty="0"/>
              <a:t>Marine-</a:t>
            </a:r>
            <a:r>
              <a:rPr lang="en-GB" sz="3200" b="1" dirty="0" err="1"/>
              <a:t>i</a:t>
            </a:r>
            <a:r>
              <a:rPr lang="en-GB" sz="3200" b="1" dirty="0"/>
              <a:t> </a:t>
            </a:r>
            <a:r>
              <a:rPr lang="en-GB" sz="3200" b="1" dirty="0" smtClean="0"/>
              <a:t>test </a:t>
            </a:r>
            <a:r>
              <a:rPr lang="en-GB" sz="3200" b="1" dirty="0"/>
              <a:t>facilities </a:t>
            </a:r>
          </a:p>
        </p:txBody>
      </p:sp>
      <p:pic>
        <p:nvPicPr>
          <p:cNvPr id="5" name="Picture 4"/>
          <p:cNvPicPr>
            <a:picLocks noChangeAspect="1"/>
          </p:cNvPicPr>
          <p:nvPr/>
        </p:nvPicPr>
        <p:blipFill rotWithShape="1">
          <a:blip r:embed="rId2"/>
          <a:srcRect l="10309"/>
          <a:stretch/>
        </p:blipFill>
        <p:spPr>
          <a:xfrm>
            <a:off x="2503714" y="3548743"/>
            <a:ext cx="9558339" cy="2316751"/>
          </a:xfrm>
          <a:prstGeom prst="rect">
            <a:avLst/>
          </a:prstGeom>
        </p:spPr>
      </p:pic>
      <p:pic>
        <p:nvPicPr>
          <p:cNvPr id="3" name="Picture 2"/>
          <p:cNvPicPr>
            <a:picLocks noChangeAspect="1"/>
          </p:cNvPicPr>
          <p:nvPr/>
        </p:nvPicPr>
        <p:blipFill>
          <a:blip r:embed="rId3"/>
          <a:stretch>
            <a:fillRect/>
          </a:stretch>
        </p:blipFill>
        <p:spPr>
          <a:xfrm>
            <a:off x="127720" y="1599289"/>
            <a:ext cx="9551760" cy="2187032"/>
          </a:xfrm>
          <a:prstGeom prst="rect">
            <a:avLst/>
          </a:prstGeom>
        </p:spPr>
      </p:pic>
    </p:spTree>
    <p:extLst>
      <p:ext uri="{BB962C8B-B14F-4D97-AF65-F5344CB8AC3E}">
        <p14:creationId xmlns:p14="http://schemas.microsoft.com/office/powerpoint/2010/main" val="95874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2B0C8A-EA93-423E-8425-D05DB4EBA2B3}"/>
              </a:ext>
            </a:extLst>
          </p:cNvPr>
          <p:cNvSpPr>
            <a:spLocks noGrp="1"/>
          </p:cNvSpPr>
          <p:nvPr>
            <p:ph type="title"/>
          </p:nvPr>
        </p:nvSpPr>
        <p:spPr>
          <a:xfrm>
            <a:off x="243865" y="586475"/>
            <a:ext cx="10719352" cy="1325563"/>
          </a:xfrm>
        </p:spPr>
        <p:txBody>
          <a:bodyPr>
            <a:normAutofit/>
          </a:bodyPr>
          <a:lstStyle/>
          <a:p>
            <a:r>
              <a:rPr lang="en-GB" sz="3200" b="1" dirty="0" smtClean="0"/>
              <a:t>Examples of </a:t>
            </a:r>
            <a:r>
              <a:rPr lang="en-GB" sz="3200" b="1" dirty="0"/>
              <a:t>Marine-</a:t>
            </a:r>
            <a:r>
              <a:rPr lang="en-GB" sz="3200" b="1" dirty="0" err="1"/>
              <a:t>i</a:t>
            </a:r>
            <a:r>
              <a:rPr lang="en-GB" sz="3200" b="1" dirty="0"/>
              <a:t> </a:t>
            </a:r>
            <a:r>
              <a:rPr lang="en-GB" sz="3200" b="1" dirty="0" smtClean="0"/>
              <a:t>test </a:t>
            </a:r>
            <a:r>
              <a:rPr lang="en-GB" sz="3200" b="1" dirty="0"/>
              <a:t>facilities </a:t>
            </a:r>
          </a:p>
        </p:txBody>
      </p:sp>
      <p:pic>
        <p:nvPicPr>
          <p:cNvPr id="2" name="Picture 1"/>
          <p:cNvPicPr>
            <a:picLocks noChangeAspect="1"/>
          </p:cNvPicPr>
          <p:nvPr/>
        </p:nvPicPr>
        <p:blipFill>
          <a:blip r:embed="rId2"/>
          <a:stretch>
            <a:fillRect/>
          </a:stretch>
        </p:blipFill>
        <p:spPr>
          <a:xfrm>
            <a:off x="148985" y="1716247"/>
            <a:ext cx="9898066" cy="2187032"/>
          </a:xfrm>
          <a:prstGeom prst="rect">
            <a:avLst/>
          </a:prstGeom>
        </p:spPr>
      </p:pic>
      <p:pic>
        <p:nvPicPr>
          <p:cNvPr id="6" name="Picture 5"/>
          <p:cNvPicPr>
            <a:picLocks noChangeAspect="1"/>
          </p:cNvPicPr>
          <p:nvPr/>
        </p:nvPicPr>
        <p:blipFill>
          <a:blip r:embed="rId3"/>
          <a:stretch>
            <a:fillRect/>
          </a:stretch>
        </p:blipFill>
        <p:spPr>
          <a:xfrm>
            <a:off x="2732314" y="3621153"/>
            <a:ext cx="9273934" cy="2198011"/>
          </a:xfrm>
          <a:prstGeom prst="rect">
            <a:avLst/>
          </a:prstGeom>
        </p:spPr>
      </p:pic>
    </p:spTree>
    <p:extLst>
      <p:ext uri="{BB962C8B-B14F-4D97-AF65-F5344CB8AC3E}">
        <p14:creationId xmlns:p14="http://schemas.microsoft.com/office/powerpoint/2010/main" val="3144042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2B0C8A-EA93-423E-8425-D05DB4EBA2B3}"/>
              </a:ext>
            </a:extLst>
          </p:cNvPr>
          <p:cNvSpPr>
            <a:spLocks noGrp="1"/>
          </p:cNvSpPr>
          <p:nvPr>
            <p:ph type="title"/>
          </p:nvPr>
        </p:nvSpPr>
        <p:spPr>
          <a:xfrm>
            <a:off x="243865" y="781632"/>
            <a:ext cx="10719352" cy="1325563"/>
          </a:xfrm>
        </p:spPr>
        <p:txBody>
          <a:bodyPr>
            <a:normAutofit/>
          </a:bodyPr>
          <a:lstStyle/>
          <a:p>
            <a:r>
              <a:rPr lang="en-GB" sz="3200" b="1" dirty="0"/>
              <a:t>Accelerating business growth </a:t>
            </a:r>
          </a:p>
        </p:txBody>
      </p:sp>
      <p:sp>
        <p:nvSpPr>
          <p:cNvPr id="5" name="TextBox 4">
            <a:extLst>
              <a:ext uri="{FF2B5EF4-FFF2-40B4-BE49-F238E27FC236}">
                <a16:creationId xmlns:a16="http://schemas.microsoft.com/office/drawing/2014/main" id="{597473E4-3BEC-4FEA-A037-1E6039F54D1A}"/>
              </a:ext>
            </a:extLst>
          </p:cNvPr>
          <p:cNvSpPr txBox="1"/>
          <p:nvPr/>
        </p:nvSpPr>
        <p:spPr>
          <a:xfrm>
            <a:off x="336463" y="1794678"/>
            <a:ext cx="4872145" cy="3970318"/>
          </a:xfrm>
          <a:prstGeom prst="rect">
            <a:avLst/>
          </a:prstGeom>
          <a:noFill/>
        </p:spPr>
        <p:txBody>
          <a:bodyPr wrap="square" rtlCol="0">
            <a:spAutoFit/>
          </a:bodyPr>
          <a:lstStyle/>
          <a:p>
            <a:endParaRPr lang="en-GB" dirty="0"/>
          </a:p>
          <a:p>
            <a:r>
              <a:rPr lang="en-GB" dirty="0"/>
              <a:t>The world class RD&amp;I expertise and the outstanding test facilities available through Marine-</a:t>
            </a:r>
            <a:r>
              <a:rPr lang="en-GB" dirty="0" err="1"/>
              <a:t>i</a:t>
            </a:r>
            <a:r>
              <a:rPr lang="en-GB" dirty="0"/>
              <a:t> have already </a:t>
            </a:r>
            <a:r>
              <a:rPr lang="en-GB" dirty="0" smtClean="0"/>
              <a:t>enabled: </a:t>
            </a:r>
          </a:p>
          <a:p>
            <a:endParaRPr lang="en-GB" dirty="0" smtClean="0"/>
          </a:p>
          <a:p>
            <a:pPr marL="285750" indent="-285750">
              <a:buFont typeface="Arial" panose="020B0604020202020204" pitchFamily="34" charset="0"/>
              <a:buChar char="•"/>
            </a:pPr>
            <a:r>
              <a:rPr lang="en-GB" dirty="0" smtClean="0"/>
              <a:t>Many </a:t>
            </a:r>
            <a:r>
              <a:rPr lang="en-GB" dirty="0"/>
              <a:t>exciting new product </a:t>
            </a:r>
            <a:r>
              <a:rPr lang="en-GB" dirty="0" smtClean="0"/>
              <a:t>developments </a:t>
            </a:r>
          </a:p>
          <a:p>
            <a:r>
              <a:rPr lang="en-GB" dirty="0" smtClean="0"/>
              <a:t>and </a:t>
            </a:r>
          </a:p>
          <a:p>
            <a:pPr marL="285750" indent="-285750">
              <a:buFont typeface="Arial" panose="020B0604020202020204" pitchFamily="34" charset="0"/>
              <a:buChar char="•"/>
            </a:pPr>
            <a:r>
              <a:rPr lang="en-GB" dirty="0"/>
              <a:t>O</a:t>
            </a:r>
            <a:r>
              <a:rPr lang="en-GB" dirty="0" smtClean="0"/>
              <a:t>pening </a:t>
            </a:r>
            <a:r>
              <a:rPr lang="en-GB" dirty="0"/>
              <a:t>global market opportunities for Cornish businesses. </a:t>
            </a:r>
            <a:endParaRPr lang="en-GB" dirty="0" smtClean="0"/>
          </a:p>
          <a:p>
            <a:endParaRPr lang="en-GB" dirty="0" smtClean="0"/>
          </a:p>
          <a:p>
            <a:endParaRPr lang="en-GB" dirty="0"/>
          </a:p>
          <a:p>
            <a:r>
              <a:rPr lang="en-GB" dirty="0" smtClean="0"/>
              <a:t>We </a:t>
            </a:r>
            <a:r>
              <a:rPr lang="en-GB" dirty="0"/>
              <a:t>now aim to build further on this success and help more businesses accelerate their growth.</a:t>
            </a:r>
          </a:p>
          <a:p>
            <a:endParaRPr lang="en-GB" dirty="0"/>
          </a:p>
        </p:txBody>
      </p:sp>
      <p:pic>
        <p:nvPicPr>
          <p:cNvPr id="6" name="Picture 5" descr="A sunset over a body of water&#10;&#10;Description automatically generated">
            <a:extLst>
              <a:ext uri="{FF2B5EF4-FFF2-40B4-BE49-F238E27FC236}">
                <a16:creationId xmlns:a16="http://schemas.microsoft.com/office/drawing/2014/main" id="{50B4FA11-EFDF-4690-9C3D-58A399E4A7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3991" y="1540035"/>
            <a:ext cx="5941592" cy="3959444"/>
          </a:xfrm>
          <a:prstGeom prst="rect">
            <a:avLst/>
          </a:prstGeom>
        </p:spPr>
      </p:pic>
    </p:spTree>
    <p:extLst>
      <p:ext uri="{BB962C8B-B14F-4D97-AF65-F5344CB8AC3E}">
        <p14:creationId xmlns:p14="http://schemas.microsoft.com/office/powerpoint/2010/main" val="3994777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2484</TotalTime>
  <Words>800</Words>
  <Application>Microsoft Office PowerPoint</Application>
  <PresentationFormat>Widescreen</PresentationFormat>
  <Paragraphs>95</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Verdana</vt:lpstr>
      <vt:lpstr>Office Theme</vt:lpstr>
      <vt:lpstr>MARINEi  </vt:lpstr>
      <vt:lpstr>Marine-i enters a new phase</vt:lpstr>
      <vt:lpstr>What stays the same as the first Marine-i programme?</vt:lpstr>
      <vt:lpstr>The offer to businesses</vt:lpstr>
      <vt:lpstr>PowerPoint Presentation</vt:lpstr>
      <vt:lpstr>Examples of Marine-i test facilities </vt:lpstr>
      <vt:lpstr>Examples of Marine-i test facilities </vt:lpstr>
      <vt:lpstr>Examples of Marine-i test facilities </vt:lpstr>
      <vt:lpstr>Accelerating business growth </vt:lpstr>
      <vt:lpstr>We aim to continue our success with Marine-i </vt:lpstr>
      <vt:lpstr>Thank You</vt:lpstr>
    </vt:vector>
  </TitlesOfParts>
  <Company>Plymouth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Whatley</dc:creator>
  <cp:lastModifiedBy>Beverley-Jones, Lisa</cp:lastModifiedBy>
  <cp:revision>107</cp:revision>
  <dcterms:created xsi:type="dcterms:W3CDTF">2018-01-15T14:58:53Z</dcterms:created>
  <dcterms:modified xsi:type="dcterms:W3CDTF">2020-05-28T12:16:08Z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bade86-969a-4cfc-8d70-99d1f0adeaba_Enabled">
    <vt:lpwstr>True</vt:lpwstr>
  </property>
  <property fmtid="{D5CDD505-2E9C-101B-9397-08002B2CF9AE}" pid="3" name="MSIP_Label_65bade86-969a-4cfc-8d70-99d1f0adeaba_SiteId">
    <vt:lpwstr>efaa16aa-d1de-4d58-ba2e-2833fdfdd29f</vt:lpwstr>
  </property>
  <property fmtid="{D5CDD505-2E9C-101B-9397-08002B2CF9AE}" pid="4" name="MSIP_Label_65bade86-969a-4cfc-8d70-99d1f0adeaba_Owner">
    <vt:lpwstr>Matt.hodson@cornwalldevelopmentcompany.co.uk</vt:lpwstr>
  </property>
  <property fmtid="{D5CDD505-2E9C-101B-9397-08002B2CF9AE}" pid="5" name="MSIP_Label_65bade86-969a-4cfc-8d70-99d1f0adeaba_SetDate">
    <vt:lpwstr>2020-02-28T16:19:14.4116211Z</vt:lpwstr>
  </property>
  <property fmtid="{D5CDD505-2E9C-101B-9397-08002B2CF9AE}" pid="6" name="MSIP_Label_65bade86-969a-4cfc-8d70-99d1f0adeaba_Name">
    <vt:lpwstr>CONTROLLED</vt:lpwstr>
  </property>
  <property fmtid="{D5CDD505-2E9C-101B-9397-08002B2CF9AE}" pid="7" name="MSIP_Label_65bade86-969a-4cfc-8d70-99d1f0adeaba_Application">
    <vt:lpwstr>Microsoft Azure Information Protection</vt:lpwstr>
  </property>
  <property fmtid="{D5CDD505-2E9C-101B-9397-08002B2CF9AE}" pid="8" name="MSIP_Label_65bade86-969a-4cfc-8d70-99d1f0adeaba_Extended_MSFT_Method">
    <vt:lpwstr>Automatic</vt:lpwstr>
  </property>
  <property fmtid="{D5CDD505-2E9C-101B-9397-08002B2CF9AE}" pid="9" name="Sensitivity">
    <vt:lpwstr>CONTROLLED</vt:lpwstr>
  </property>
</Properties>
</file>